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5" r:id="rId2"/>
    <p:sldId id="256" r:id="rId3"/>
    <p:sldId id="425" r:id="rId4"/>
    <p:sldId id="424" r:id="rId5"/>
    <p:sldId id="363" r:id="rId6"/>
    <p:sldId id="428" r:id="rId7"/>
    <p:sldId id="429" r:id="rId8"/>
    <p:sldId id="430" r:id="rId9"/>
    <p:sldId id="484" r:id="rId10"/>
    <p:sldId id="485" r:id="rId11"/>
    <p:sldId id="486" r:id="rId12"/>
    <p:sldId id="431" r:id="rId13"/>
    <p:sldId id="432" r:id="rId14"/>
    <p:sldId id="433" r:id="rId15"/>
    <p:sldId id="437" r:id="rId16"/>
    <p:sldId id="483" r:id="rId17"/>
    <p:sldId id="487" r:id="rId18"/>
    <p:sldId id="488" r:id="rId19"/>
    <p:sldId id="434" r:id="rId20"/>
    <p:sldId id="426" r:id="rId21"/>
    <p:sldId id="438" r:id="rId22"/>
    <p:sldId id="439" r:id="rId23"/>
    <p:sldId id="440" r:id="rId24"/>
    <p:sldId id="442" r:id="rId25"/>
    <p:sldId id="441" r:id="rId26"/>
    <p:sldId id="443" r:id="rId27"/>
    <p:sldId id="444" r:id="rId28"/>
    <p:sldId id="445" r:id="rId29"/>
    <p:sldId id="446" r:id="rId30"/>
    <p:sldId id="447" r:id="rId31"/>
    <p:sldId id="448" r:id="rId32"/>
    <p:sldId id="489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60" r:id="rId44"/>
    <p:sldId id="461" r:id="rId45"/>
    <p:sldId id="462" r:id="rId46"/>
    <p:sldId id="427" r:id="rId47"/>
    <p:sldId id="463" r:id="rId48"/>
    <p:sldId id="464" r:id="rId49"/>
    <p:sldId id="465" r:id="rId50"/>
    <p:sldId id="466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477" r:id="rId61"/>
    <p:sldId id="478" r:id="rId62"/>
    <p:sldId id="479" r:id="rId63"/>
    <p:sldId id="480" r:id="rId64"/>
    <p:sldId id="481" r:id="rId65"/>
    <p:sldId id="482" r:id="rId66"/>
    <p:sldId id="362" r:id="rId67"/>
  </p:sldIdLst>
  <p:sldSz cx="12192000" cy="6858000"/>
  <p:notesSz cx="6858000" cy="9144000"/>
  <p:embeddedFontLst>
    <p:embeddedFont>
      <p:font typeface="Cambria Math" panose="02040503050406030204" pitchFamily="18" charset="0"/>
      <p:regular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2" autoAdjust="0"/>
    <p:restoredTop sz="94160" autoAdjust="0"/>
  </p:normalViewPr>
  <p:slideViewPr>
    <p:cSldViewPr showGuides="1">
      <p:cViewPr varScale="1">
        <p:scale>
          <a:sx n="126" d="100"/>
          <a:sy n="126" d="100"/>
        </p:scale>
        <p:origin x="552" y="120"/>
      </p:cViewPr>
      <p:guideLst>
        <p:guide orient="horz" pos="119"/>
        <p:guide pos="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5076962C-9FDC-4425-92A6-BF07C9B3BE7C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C85C9925-F5EC-4DEE-B26E-9AC21B0E5744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3371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1709629-2459-40EA-8111-861467C187BD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E3406652-4719-4A36-B6D6-5B86E67111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334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65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8354838-1E8B-4008-81FD-163FED81B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6AE5765-3798-411F-843F-802B7BE2291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07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D828BCE-23A9-4DB9-92C8-93518DF2A39D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가설검정</a:t>
            </a:r>
            <a:r>
              <a:rPr lang="en-US" altLang="ko-KR" sz="5400" b="1" spc="-300" dirty="0"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5D5D4E4-A1FC-435D-9F32-E96AFE06BF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2746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Test of Hypothesis</a:t>
            </a:r>
          </a:p>
        </p:txBody>
      </p:sp>
    </p:spTree>
    <p:extLst>
      <p:ext uri="{BB962C8B-B14F-4D97-AF65-F5344CB8AC3E}">
        <p14:creationId xmlns:p14="http://schemas.microsoft.com/office/powerpoint/2010/main" val="245941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205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가설검정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07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4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431D5938-0EB7-4058-B22E-A257E4B5612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67818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1DCB67-C9B9-4F6D-B357-BA26F79BD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2D881D-D10B-4A5D-878A-159B11DD11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2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864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A8216F-5CC3-44E5-8CB9-56AD2F55B42C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BB09C212-C70A-4055-B1A4-8D6E03418F2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713559-8188-439A-9315-9115E34C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28800"/>
            <a:ext cx="885770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FDB1A48-D758-4B7A-86BA-52BAC01E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68760"/>
            <a:ext cx="1485900" cy="29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CC5CF20-6BFB-42E5-A2A1-977A7B516D44}"/>
                  </a:ext>
                </a:extLst>
              </p:cNvPr>
              <p:cNvSpPr txBox="1"/>
              <p:nvPr/>
            </p:nvSpPr>
            <p:spPr>
              <a:xfrm>
                <a:off x="1415480" y="1772816"/>
                <a:ext cx="10009112" cy="2945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귀무가설을 채택해야 하지만 </a:t>
                </a:r>
                <a:r>
                  <a:rPr lang="ko-KR" altLang="en-US" dirty="0" err="1"/>
                  <a:t>귀무가설을</a:t>
                </a:r>
                <a:r>
                  <a:rPr lang="ko-KR" altLang="en-US" dirty="0"/>
                  <a:t> 기각하는 경우의 확률은 유의수준  </a:t>
                </a:r>
                <a:r>
                  <a:rPr lang="el-GR" altLang="ko-KR" dirty="0"/>
                  <a:t>α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err="1"/>
                  <a:t>귀무가설을</a:t>
                </a:r>
                <a:r>
                  <a:rPr lang="ko-KR" altLang="en-US" dirty="0"/>
                  <a:t> 기각해야 함에도 </a:t>
                </a:r>
                <a:r>
                  <a:rPr lang="ko-KR" altLang="en-US" dirty="0" err="1"/>
                  <a:t>귀무가설을</a:t>
                </a:r>
                <a:r>
                  <a:rPr lang="ko-KR" altLang="en-US" dirty="0"/>
                  <a:t> 채택하는 경우의 확률은 </a:t>
                </a:r>
                <a:r>
                  <a:rPr lang="el-GR" altLang="ko-KR" dirty="0"/>
                  <a:t>β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ym typeface="Wingdings" panose="05000000000000000000" pitchFamily="2" charset="2"/>
                  </a:rPr>
                  <a:t>기각해야 할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귀무가설을</a:t>
                </a:r>
                <a:r>
                  <a:rPr lang="ko-KR" altLang="en-US" dirty="0">
                    <a:sym typeface="Wingdings" panose="05000000000000000000" pitchFamily="2" charset="2"/>
                  </a:rPr>
                  <a:t> 기각하는 확률은 </a:t>
                </a:r>
                <a:r>
                  <a:rPr lang="en-US" altLang="ko-KR" dirty="0">
                    <a:sym typeface="Wingdings" panose="05000000000000000000" pitchFamily="2" charset="2"/>
                  </a:rPr>
                  <a:t>1-</a:t>
                </a:r>
                <a:r>
                  <a:rPr lang="el-GR" altLang="ko-KR" dirty="0"/>
                  <a:t> β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/>
                  <a:t>대립가설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이 사실인 상황에서 </a:t>
                </a:r>
                <a:r>
                  <a:rPr lang="ko-KR" altLang="en-US" dirty="0" err="1"/>
                  <a:t>귀무가설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 기각할 확률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2</a:t>
                </a:r>
                <a:r>
                  <a:rPr lang="ko-KR" altLang="en-US" dirty="0"/>
                  <a:t>종 오류가 발생하지 않을 확률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가설의 </a:t>
                </a:r>
                <a:r>
                  <a:rPr lang="ko-KR" altLang="en-US" dirty="0" err="1"/>
                  <a:t>검정력</a:t>
                </a:r>
                <a:r>
                  <a:rPr lang="en-US" altLang="ko-KR" dirty="0"/>
                  <a:t>(power of hypothesis testing)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귀무가설이</a:t>
                </a:r>
                <a:r>
                  <a:rPr lang="ko-KR" altLang="en-US" dirty="0"/>
                  <a:t> 거짓일 때 이를 기각할 확률을 의미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C5CF20-6BFB-42E5-A2A1-977A7B51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1772816"/>
                <a:ext cx="10009112" cy="2945358"/>
              </a:xfrm>
              <a:prstGeom prst="rect">
                <a:avLst/>
              </a:prstGeom>
              <a:blipFill>
                <a:blip r:embed="rId3"/>
                <a:stretch>
                  <a:fillRect l="-487" b="-2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56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068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기각의 판단 기준은 양측검정과 </a:t>
            </a:r>
            <a:r>
              <a:rPr lang="ko-KR" altLang="en-US" dirty="0" err="1"/>
              <a:t>단측검정으로</a:t>
            </a:r>
            <a:r>
              <a:rPr lang="ko-KR" altLang="en-US" dirty="0"/>
              <a:t> 구분</a:t>
            </a:r>
            <a:endParaRPr lang="en-US" altLang="ko-KR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598428"/>
            <a:ext cx="8642350" cy="56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à"/>
              <a:defRPr/>
            </a:pPr>
            <a:r>
              <a:rPr kumimoji="0" lang="ko-KR" altLang="en-US" sz="2000" dirty="0">
                <a:solidFill>
                  <a:schemeClr val="tx1"/>
                </a:solidFill>
              </a:rPr>
              <a:t>조사 결과가 유의수준 </a:t>
            </a:r>
            <a:r>
              <a:rPr kumimoji="0" lang="el-GR" altLang="ko-KR" sz="2000" dirty="0">
                <a:solidFill>
                  <a:schemeClr val="tx1"/>
                </a:solidFill>
              </a:rPr>
              <a:t>α</a:t>
            </a:r>
            <a:r>
              <a:rPr kumimoji="0" lang="ko-KR" altLang="en-US" sz="2000" dirty="0">
                <a:solidFill>
                  <a:schemeClr val="tx1"/>
                </a:solidFill>
              </a:rPr>
              <a:t>에 포함되면 기각</a:t>
            </a:r>
            <a:r>
              <a:rPr kumimoji="0" lang="en-US" altLang="ko-KR" sz="2000" dirty="0">
                <a:solidFill>
                  <a:schemeClr val="tx1"/>
                </a:solidFill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</a:rPr>
              <a:t>포함되지 않으면 채택</a:t>
            </a:r>
            <a:endParaRPr kumimoji="0" lang="en-US" altLang="ko-KR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kumimoji="0" lang="ko-KR" altLang="en-US" sz="2000" dirty="0">
                <a:solidFill>
                  <a:schemeClr val="tx1"/>
                </a:solidFill>
              </a:rPr>
              <a:t>채택</a:t>
            </a:r>
            <a:r>
              <a:rPr kumimoji="0" lang="en-US" altLang="ko-KR" sz="2000" dirty="0">
                <a:solidFill>
                  <a:schemeClr val="tx1"/>
                </a:solidFill>
              </a:rPr>
              <a:t>/</a:t>
            </a:r>
            <a:r>
              <a:rPr kumimoji="0" lang="ko-KR" altLang="en-US" sz="2000" dirty="0">
                <a:solidFill>
                  <a:schemeClr val="tx1"/>
                </a:solidFill>
              </a:rPr>
              <a:t>기각의 기준은 항상 </a:t>
            </a:r>
            <a:r>
              <a:rPr kumimoji="0" lang="ko-KR" altLang="en-US" sz="2000" dirty="0" err="1">
                <a:solidFill>
                  <a:schemeClr val="tx1"/>
                </a:solidFill>
              </a:rPr>
              <a:t>귀무가설</a:t>
            </a:r>
            <a:endParaRPr kumimoji="0" lang="en-US" altLang="ko-K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양측검정</a:t>
            </a:r>
            <a:r>
              <a:rPr lang="en-US" altLang="ko-KR" dirty="0"/>
              <a:t>(two-sided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조사하고자 하는 대립가설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즉 ‘사실이 아니다’라는 것을 검정하여 </a:t>
            </a: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기각하고 대립가설을 채택하고자 하는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BED9257-A65F-4B92-B179-58F9E92A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882900"/>
            <a:ext cx="1882241" cy="679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FEE01F-24A4-44A5-84E5-169DE6DE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58" y="3891210"/>
            <a:ext cx="5065484" cy="25487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단측검정</a:t>
            </a:r>
            <a:r>
              <a:rPr lang="en-US" altLang="ko-KR" dirty="0"/>
              <a:t>(one-sided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따라 대립가설을 스포츠 이온음료의 용량이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적다고 수립하거나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혹은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많다고 수립하여 한 쪽만 살펴보는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E771BC-B4E1-42E3-B294-4ABDC5AF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54" y="2924944"/>
            <a:ext cx="4296692" cy="622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EAFE414-42DC-4884-A3DD-D905D2D8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64" y="4161236"/>
            <a:ext cx="8413872" cy="2487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1350" y="2475582"/>
                <a:ext cx="8369300" cy="423948"/>
              </a:xfr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대립가설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을 수립한다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1350" y="2475582"/>
                <a:ext cx="8369300" cy="423948"/>
              </a:xfrm>
              <a:blipFill>
                <a:blip r:embed="rId2"/>
                <a:stretch>
                  <a:fillRect l="-656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638300" y="212960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① 가설수립</a:t>
            </a:r>
            <a:endParaRPr kumimoji="0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638300" y="352025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② 유의수준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911350" y="3904332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수립된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대립가설 중 어떤 가설을 채택할 것인지 판단하는 유의수준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결정한다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1350" y="3904332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6" b="-12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638300" y="513315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③ </a:t>
            </a:r>
            <a:r>
              <a:rPr kumimoji="0" lang="ko-KR" altLang="en-US" dirty="0" err="1"/>
              <a:t>기각역</a:t>
            </a:r>
            <a:r>
              <a:rPr kumimoji="0" lang="ko-KR" altLang="en-US" dirty="0"/>
              <a:t> 설정</a:t>
            </a:r>
            <a:endParaRPr kumimoji="0" lang="en-US" altLang="ko-KR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1911350" y="5517232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조사의 성격에 따라 양측검정을 할 것인지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단측검정을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할 것인지를 정해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기각역을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설정한다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450839-84C0-475C-A10B-4BD8DA572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215827"/>
            <a:ext cx="8284542" cy="6390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2047875" y="1412776"/>
            <a:ext cx="8369300" cy="4239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수집된 표본을 대상으로 조사에 필요한 </a:t>
            </a:r>
            <a:r>
              <a:rPr lang="ko-KR" altLang="en-US" sz="1800" b="0" dirty="0" err="1">
                <a:solidFill>
                  <a:schemeClr val="tx1"/>
                </a:solidFill>
              </a:rPr>
              <a:t>통계랑을</a:t>
            </a:r>
            <a:r>
              <a:rPr lang="ko-KR" altLang="en-US" sz="1800" b="0" dirty="0">
                <a:solidFill>
                  <a:schemeClr val="tx1"/>
                </a:solidFill>
              </a:rPr>
              <a:t> 계산한 후 </a:t>
            </a:r>
            <a:r>
              <a:rPr lang="ko-KR" altLang="en-US" sz="1800" b="0" dirty="0" err="1">
                <a:solidFill>
                  <a:schemeClr val="tx1"/>
                </a:solidFill>
              </a:rPr>
              <a:t>기각역과</a:t>
            </a:r>
            <a:r>
              <a:rPr lang="ko-KR" altLang="en-US" sz="1800" b="0" dirty="0">
                <a:solidFill>
                  <a:schemeClr val="tx1"/>
                </a:solidFill>
              </a:rPr>
              <a:t> 비교한다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④ 통계량의 계산</a:t>
            </a:r>
            <a:endParaRPr kumimoji="0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245745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⑤ 의사결정</a:t>
            </a:r>
            <a:endParaRPr kumimoji="0" lang="en-US" altLang="ko-KR" dirty="0"/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2047875" y="2841526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가각역과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비교한 후에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귀무가설과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대립가설 중 어떤 가설을 채택할 것인지를 결정한다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829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66EFC53-741C-4205-BCAD-073282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0"/>
          <a:stretch/>
        </p:blipFill>
        <p:spPr>
          <a:xfrm>
            <a:off x="2513602" y="1235173"/>
            <a:ext cx="7164796" cy="43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E84334-A0F5-4885-A15F-B2394843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39" y="983624"/>
            <a:ext cx="7128521" cy="56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 기본 요소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3392" y="1066801"/>
            <a:ext cx="11449272" cy="3370312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무작위 추출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</a:rPr>
              <a:t>표본을 모집단으로부터 추출할 때 무작위로 추출해야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>
              <a:lnSpc>
                <a:spcPct val="110000"/>
              </a:lnSpc>
              <a:defRPr/>
            </a:pPr>
            <a:endParaRPr lang="en-US" altLang="ko-KR" dirty="0"/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통계적 독립성 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표본으로부터 관측치를 수집할 때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어떤 하나의 관측치가 다른 관측치에 영향을 미치지 않아야 한다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정규성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표본을 구성하는 관측치는 충분히 많아서 분포가 정규분포를 구성해야 한다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 latinLnBrk="0">
              <a:lnSpc>
                <a:spcPct val="110000"/>
              </a:lnSpc>
              <a:buNone/>
              <a:defRPr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등분산성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둘 이상의 표본을 비교하는 가설검정을 하는 경우 이 두 집단은 서로 등분산을 구성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lnSpc>
                <a:spcPct val="110000"/>
              </a:lnSpc>
              <a:buNone/>
              <a:defRPr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표본의 크기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표본의 크기를 늘리면 표준오차가 줄어들어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모수에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접근하게 되므로 통계적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검정력은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높아진다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7415813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모집단 평균의 가설검정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1"/>
            <a:ext cx="69119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모분산을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아는 경우의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모분산을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모르는 경우의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p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값을 이용한 가설검정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가설을 수립</a:t>
            </a:r>
            <a:endParaRPr kumimoji="0" lang="en-US" altLang="ko-KR" dirty="0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047875" y="1735807"/>
            <a:ext cx="8369300" cy="4239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모평균이 계산된 특정 값과 동일하므로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3142679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대립가설은 양측검정의 경우 모평균이 특정 갑과 동일하지 않으므로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10681" r="42194" b="77387"/>
          <a:stretch/>
        </p:blipFill>
        <p:spPr bwMode="auto">
          <a:xfrm>
            <a:off x="5156200" y="2291531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54563" r="42194" b="33505"/>
          <a:stretch/>
        </p:blipFill>
        <p:spPr bwMode="auto">
          <a:xfrm>
            <a:off x="5087888" y="3685703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3289300" y="4780979"/>
            <a:ext cx="712787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단측검정의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경우에는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63952" y="4688136"/>
            <a:ext cx="3847008" cy="973113"/>
            <a:chOff x="3746624" y="4975820"/>
            <a:chExt cx="3847008" cy="973113"/>
          </a:xfrm>
        </p:grpSpPr>
        <p:pic>
          <p:nvPicPr>
            <p:cNvPr id="12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4" t="79320"/>
            <a:stretch/>
          </p:blipFill>
          <p:spPr bwMode="auto">
            <a:xfrm>
              <a:off x="4699000" y="5085184"/>
              <a:ext cx="2894632" cy="86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3746624" y="4975820"/>
              <a:ext cx="1041400" cy="863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6600"/>
                </a:buClr>
                <a:buFont typeface="Wingdings" pitchFamily="2" charset="2"/>
                <a:buChar char="n"/>
                <a:defRPr sz="2200" b="1" kern="1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rgbClr val="FF6600"/>
                </a:buClr>
                <a:buFont typeface="Wingdings" pitchFamily="2" charset="2"/>
                <a:buChar char="§"/>
                <a:defRPr sz="20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SzPct val="96000"/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rgbClr val="00918E"/>
                </a:buClr>
                <a:buFont typeface="Arial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kumimoji="0" lang="ko-KR" altLang="en-US" sz="1600" b="0" dirty="0">
                  <a:solidFill>
                    <a:schemeClr val="tx1"/>
                  </a:solidFill>
                </a:rPr>
                <a:t>좌측검정</a:t>
              </a:r>
              <a:r>
                <a:rPr kumimoji="0" lang="en-US" altLang="ko-KR" sz="1600" b="0" dirty="0">
                  <a:solidFill>
                    <a:schemeClr val="tx1"/>
                  </a:solidFill>
                </a:rPr>
                <a:t> </a:t>
              </a:r>
            </a:p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kumimoji="0" lang="ko-KR" altLang="en-US" sz="1600" b="0" dirty="0">
                  <a:solidFill>
                    <a:schemeClr val="tx1"/>
                  </a:solidFill>
                </a:rPr>
                <a:t>우측검정</a:t>
              </a:r>
              <a:endParaRPr kumimoji="0" lang="en-US" altLang="ko-KR" sz="1600" b="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419100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유의수준의 결정</a:t>
            </a:r>
            <a:endParaRPr lang="en-US" altLang="ko-KR" dirty="0"/>
          </a:p>
        </p:txBody>
      </p:sp>
      <p:pic>
        <p:nvPicPr>
          <p:cNvPr id="2560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58" y="4019551"/>
            <a:ext cx="4548281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2356980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양측검정이면                                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,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 bwMode="auto">
          <a:xfrm>
            <a:off x="3635376" y="2360749"/>
            <a:ext cx="2479675" cy="53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339175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검정통계량은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2047875" y="432520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altLang="ko-KR" sz="1800" b="0" dirty="0">
                <a:solidFill>
                  <a:schemeClr val="tx1"/>
                </a:solidFill>
              </a:rPr>
              <a:t>Z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의 절대값이 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1.96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보다 크면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/>
          <a:stretch/>
        </p:blipFill>
        <p:spPr bwMode="auto">
          <a:xfrm>
            <a:off x="5086912" y="4428565"/>
            <a:ext cx="1264059" cy="3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blipFill>
                <a:blip r:embed="rId6"/>
                <a:stretch>
                  <a:fillRect l="-125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082B26-5255-4651-AED0-D039C6C82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938" y="3332262"/>
            <a:ext cx="1296144" cy="6598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965600"/>
            <a:ext cx="4733925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좌측검정이면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6" y="2336801"/>
            <a:ext cx="3014449" cy="5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검정통계량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값이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보다 작으면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&lt; −1.64) </m:t>
                    </m:r>
                  </m:oMath>
                </a14:m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5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27654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868738"/>
            <a:ext cx="47339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우측검정이면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검정통계량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값이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보다 크면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&lt; 1.64) </m:t>
                    </m:r>
                  </m:oMath>
                </a14:m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4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77247"/>
            <a:ext cx="2235200" cy="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C973C0-715F-438B-9CC3-1838C050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0" y="1484784"/>
            <a:ext cx="9001000" cy="18238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귀무가설과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0,  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대립가설은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&lt;</m:t>
                    </m:r>
                    <m:r>
                      <a:rPr kumimoji="0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2"/>
                <a:stretch>
                  <a:fillRect l="-655" b="-318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47875" y="2276872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유의수준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0.05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에서의 좌측검정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300,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ko-KR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=244.65,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𝜎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=20,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𝜎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=0.05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이므로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𝓏</m:t>
                        </m:r>
                      </m:e>
                      <m:sub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𝓏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0.05</m:t>
                        </m:r>
                      </m:sub>
                    </m:sSub>
                    <m:r>
                      <a:rPr kumimoji="0"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=−1.64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이며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𝓏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&lt;−1.64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이면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귀무가설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기각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defRPr/>
                </a:pP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276872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2289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4005064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검정통계량을 구하면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47875" y="4797152"/>
                <a:ext cx="8369300" cy="129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𝓏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&lt;−1.64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를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만족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따라서 스포츠 이온음료의 용량이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250ml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라는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0 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기각하므로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kumimoji="0" lang="en-US" altLang="ko-KR" sz="1800" b="0" dirty="0">
                    <a:solidFill>
                      <a:schemeClr val="tx1"/>
                    </a:solidFill>
                  </a:rPr>
                </a:b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대립가설 </a:t>
                </a:r>
                <a14:m>
                  <m:oMath xmlns:m="http://schemas.openxmlformats.org/officeDocument/2006/math"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1 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을 채택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797152"/>
                <a:ext cx="8369300" cy="1296144"/>
              </a:xfrm>
              <a:prstGeom prst="rect">
                <a:avLst/>
              </a:prstGeom>
              <a:blipFill>
                <a:blip r:embed="rId4"/>
                <a:stretch>
                  <a:fillRect l="-655" b="-61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EBF658-4033-4CCA-8540-65C3B925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3912238"/>
            <a:ext cx="37052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072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652963"/>
            <a:ext cx="7489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EE5F09-7C30-425A-B3A8-40BED3F8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69" y="1268760"/>
            <a:ext cx="8713662" cy="32077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174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652963"/>
            <a:ext cx="7489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716D6F-AF8A-432F-AB38-E9EB376D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99" y="1268760"/>
            <a:ext cx="8455401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표본이 큰 경우의 가설검정</a:t>
            </a:r>
            <a:endParaRPr kumimoji="0" lang="en-US" altLang="ko-KR" dirty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3717032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표본이 작은 경우의 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모수를 모르더라도 표본이 아주 큰 경우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즉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⟶∞</m:t>
                    </m:r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이면 모집단의 정규성과 상관없이 중심극한정리에 의해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ko-KR" altLang="en-US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으로 수렴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그러므로 표본이 큰 경우의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검정통계량은 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모분산이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주어진 것과 동일하게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blipFill>
                <a:blip r:embed="rId2"/>
                <a:stretch>
                  <a:fillRect l="-645" b="-31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47875" y="4224883"/>
            <a:ext cx="85058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spc="-100" dirty="0">
                <a:solidFill>
                  <a:schemeClr val="tx1"/>
                </a:solidFill>
              </a:rPr>
              <a:t>표본이 충분하지 못한 경우는</a:t>
            </a:r>
            <a:endParaRPr kumimoji="0" lang="en-US" altLang="ko-KR" sz="1800" b="0" spc="-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표본통계량                         는 자유도  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1 )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에서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분포를 따르게 된다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blipFill>
                <a:blip r:embed="rId3"/>
                <a:stretch>
                  <a:fillRect l="-64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1D4D8A-7436-4D7A-9FDD-62C9B0F6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723239"/>
            <a:ext cx="1944216" cy="592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AB59C4-2B8D-4286-9E7D-C78526A0D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4908829"/>
            <a:ext cx="1584176" cy="617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비율 및 분산의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가설검정과 유의수준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평균의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2F6901-D91A-4FC6-9C54-EEAB2925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04" y="968119"/>
            <a:ext cx="7128792" cy="5773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3D2981-9DE5-4AD1-B18D-BFFAD04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92" y="1412776"/>
            <a:ext cx="9145016" cy="31364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AEFEE6F-434A-40C7-9937-77B88A9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412776"/>
            <a:ext cx="250507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2615D5E-A813-44CA-B1B7-838FA04A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1736626"/>
            <a:ext cx="1809750" cy="30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6C23A65-FF73-4DFF-81D8-7D7E57AF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6" y="2420888"/>
            <a:ext cx="4467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5E10DB7-FE7C-4991-AC5B-0E854E100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175819"/>
            <a:ext cx="3876675" cy="5143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32A042A-A7C1-4E40-B3B5-7D83F9F7D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592" y="4179938"/>
            <a:ext cx="8753475" cy="628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D8D63B8-47D7-44CC-BE96-E7DFC26E9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592" y="5302349"/>
            <a:ext cx="18669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47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584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24" y="3645024"/>
            <a:ext cx="49625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847529" y="1293752"/>
                <a:ext cx="331839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검정통계량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를 계산하기 위해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1293752"/>
                <a:ext cx="3318395" cy="423948"/>
              </a:xfrm>
              <a:prstGeom prst="rect">
                <a:avLst/>
              </a:prstGeom>
              <a:blipFill>
                <a:blip r:embed="rId3"/>
                <a:stretch>
                  <a:fillRect l="-1471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847529" y="2093852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자유도는 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n-1=14,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좌측검정 </a:t>
                </a:r>
                <a14:m>
                  <m:oMath xmlns:m="http://schemas.openxmlformats.org/officeDocument/2006/math"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=0.05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인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값은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−1.761 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이다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.  </m:t>
                    </m:r>
                  </m:oMath>
                </a14:m>
                <a:r>
                  <a:rPr kumimoji="0" lang="en-US" altLang="ko-KR" sz="1800" b="0" i="1" spc="-100" dirty="0">
                    <a:solidFill>
                      <a:schemeClr val="tx1"/>
                    </a:solidFill>
                    <a:latin typeface="Cambria Math"/>
                  </a:rPr>
                  <a:t/>
                </a:r>
                <a:br>
                  <a:rPr kumimoji="0" lang="en-US" altLang="ko-KR" sz="1800" b="0" i="1" spc="-100" dirty="0">
                    <a:solidFill>
                      <a:schemeClr val="tx1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좌측검정에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해</m:t>
                    </m:r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값의 검정 통계량이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0.589</m:t>
                    </m:r>
                  </m:oMath>
                </a14:m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2093852"/>
                <a:ext cx="8505825" cy="423948"/>
              </a:xfrm>
              <a:prstGeom prst="rect">
                <a:avLst/>
              </a:prstGeom>
              <a:blipFill>
                <a:blip r:embed="rId4"/>
                <a:stretch>
                  <a:fillRect l="-573" b="-1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1847529" y="2924944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→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spc="-100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를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기각할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수 없다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2924944"/>
                <a:ext cx="8505825" cy="423948"/>
              </a:xfrm>
              <a:prstGeom prst="rect">
                <a:avLst/>
              </a:prstGeom>
              <a:blipFill>
                <a:blip r:embed="rId5"/>
                <a:stretch>
                  <a:fillRect l="-573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E2C929-9CDF-4211-80E9-7B29DA42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1202916"/>
            <a:ext cx="449580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686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5086350"/>
            <a:ext cx="669607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A51203-0EBA-4B8D-8EE1-6C8DEF4D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1" y="1124744"/>
            <a:ext cx="8613079" cy="37712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892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5013325"/>
            <a:ext cx="73485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B940F8-4660-470F-9419-8BB2960F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24744"/>
            <a:ext cx="8426524" cy="37014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847529" y="5087902"/>
                <a:ext cx="8505825" cy="1077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 spc="-1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가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0.589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로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계산됨</m:t>
                      </m:r>
                    </m:oMath>
                  </m:oMathPara>
                </a14:m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즉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ko-KR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kumimoji="0" lang="en-US" altLang="ko-KR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&gt; −1.761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을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만족</m:t>
                      </m:r>
                    </m:oMath>
                  </m:oMathPara>
                </a14:m>
                <a:endParaRPr kumimoji="0" lang="ko-KR" altLang="en-US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5087902"/>
                <a:ext cx="8505825" cy="1077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6A7765-4505-44A2-B676-31B09852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196752"/>
            <a:ext cx="8856983" cy="38780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 txBox="1">
                <a:spLocks/>
              </p:cNvSpPr>
              <p:nvPr/>
            </p:nvSpPr>
            <p:spPr bwMode="auto">
              <a:xfrm>
                <a:off x="1847529" y="1196752"/>
                <a:ext cx="8928991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kumimoji="0" lang="en-US" altLang="ko-KR" i="1" dirty="0">
                        <a:latin typeface="Cambria Math"/>
                      </a:rPr>
                      <m:t>𝑃</m:t>
                    </m:r>
                  </m:oMath>
                </a14:m>
                <a:r>
                  <a:rPr kumimoji="0" lang="ko-KR" altLang="en-US" dirty="0"/>
                  <a:t>값을 이용한 가설검정</a:t>
                </a:r>
                <a:endParaRPr kumimoji="0" lang="en-US" altLang="ko-KR" dirty="0"/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유의수준에 따라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기각을 결정한 지금까지의 방법은 신뢰범위에 포함되는지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그렇지 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않는지만을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제시하므로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기각에 대한 강도를 표현하기에는 충분하지 않음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→ 이러한 단점을 보완하기 위해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기각에 대한 기준을 확률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로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나타내려는 방법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1196752"/>
                <a:ext cx="8928991" cy="423948"/>
              </a:xfrm>
              <a:prstGeom prst="rect">
                <a:avLst/>
              </a:prstGeom>
              <a:blipFill>
                <a:blip r:embed="rId3"/>
                <a:stretch>
                  <a:fillRect l="-751" t="-8571" b="-40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3"/>
            <a:stretch>
              <a:fillRect l="-635" r="-77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0964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924175"/>
            <a:ext cx="51117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5951538"/>
            <a:ext cx="5981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317185-4CCD-4CA3-9A7A-36071B48C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01" y="980535"/>
            <a:ext cx="8137598" cy="5688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662232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가설검정과 유의수준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8697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가설검정의 절차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유의수준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가설검정의 오류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양측검정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단측검정</a:t>
            </a:r>
            <a:endParaRPr lang="ko-KR" altLang="en-US" b="1" dirty="0">
              <a:latin typeface="+mn-ea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45E49CB-E80E-4ADC-9C2D-B2E04B43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473793"/>
            <a:ext cx="9649072" cy="19552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2AB566-CA7C-403E-B9E8-3B0500DC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45" y="1342008"/>
            <a:ext cx="5191125" cy="295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626D032-F8A7-40DF-A881-D06A9C70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59" y="1853108"/>
            <a:ext cx="3857625" cy="285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EE2D0B6-E782-4CA9-A972-D72B8871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249" y="2410322"/>
            <a:ext cx="4067175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110F21C-2E7C-4020-8E36-A04F38123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659" y="3415247"/>
            <a:ext cx="2800350" cy="187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376AF3C-B147-4B9B-947A-E45111146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504" y="5733256"/>
            <a:ext cx="1743075" cy="285750"/>
          </a:xfrm>
          <a:prstGeom prst="rect">
            <a:avLst/>
          </a:prstGeom>
        </p:spPr>
      </p:pic>
      <p:pic>
        <p:nvPicPr>
          <p:cNvPr id="2049" name="_x441833840">
            <a:extLst>
              <a:ext uri="{FF2B5EF4-FFF2-40B4-BE49-F238E27FC236}">
                <a16:creationId xmlns:a16="http://schemas.microsoft.com/office/drawing/2014/main" xmlns="" id="{CD02A6EA-1F64-4D08-9490-9B4BFFD7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799979"/>
            <a:ext cx="5952138" cy="268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6084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986339"/>
            <a:ext cx="74898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CC2814-B8F9-47E4-BD58-638F4E4C4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196974"/>
            <a:ext cx="8785670" cy="3561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710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229226"/>
            <a:ext cx="73453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E9AF8B-2EBB-4C05-BC97-C2523840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196752"/>
            <a:ext cx="9382042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8132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24451"/>
            <a:ext cx="8421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32F9B2-8DDA-441B-8825-E886D632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32" y="1124744"/>
            <a:ext cx="9437935" cy="38425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915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5300663"/>
            <a:ext cx="554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D8938C-5535-4427-9EBD-C6F702B9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63" y="1160140"/>
            <a:ext cx="9456056" cy="38530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420070"/>
            <a:ext cx="7967663" cy="712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0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000" b="1" spc="-150" dirty="0">
                <a:ea typeface="맑은 고딕" panose="020B0503020000020004" pitchFamily="50" charset="-127"/>
                <a:cs typeface="+mj-cs"/>
              </a:rPr>
              <a:t>모집단 비율 및 분산의 가설검정</a:t>
            </a:r>
            <a:endParaRPr lang="en-US" altLang="en-US" sz="40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1"/>
            <a:ext cx="69119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비율의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분산의 가설검정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비율에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ko-KR" altLang="en-US" sz="2000" b="0" dirty="0">
                <a:solidFill>
                  <a:schemeClr val="tx1"/>
                </a:solidFill>
              </a:rPr>
              <a:t>모집단에 대한 특성을 비율로 가늠하여 검정하는 것</a:t>
            </a:r>
            <a:endParaRPr lang="en-US" altLang="ko-KR" sz="20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조사 목적에서 목표로 하는 비율을 기준으로 제시하고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조사 결과를 기준으로 제시한 비율과 비교하여 높거나 혹은 낮으면 채택 또는 기각</a:t>
            </a: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ex. 4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번 타자가 되기 위해서는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할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(30%)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을 넘어야 한다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할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푼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(33%)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을 넘어야 한다는 등의 기준을 제시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비율에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전자제품의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AS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센터에서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100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명의 고객이 서비스를 받았다고 할 때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과연 몇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%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의 고객이 만족감을 느꼈을지 확인하는 조사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218624-A43C-42F3-AFE6-95963E41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560692"/>
            <a:ext cx="6192688" cy="424923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6258D6-D30C-4338-A9D9-1ABB34B6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12776"/>
            <a:ext cx="8857678" cy="2622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가설검정과 유의수준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656139-0086-4449-9920-ADF1E036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6" y="1196752"/>
            <a:ext cx="8712968" cy="52396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4275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9"/>
          <a:stretch/>
        </p:blipFill>
        <p:spPr bwMode="auto">
          <a:xfrm>
            <a:off x="1774825" y="1252538"/>
            <a:ext cx="8642350" cy="160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45EE57-8456-44C7-9806-13871CFF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101851"/>
            <a:ext cx="3600450" cy="323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A5968D8-A2DF-4ADA-BED5-32C75215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3678411"/>
            <a:ext cx="4505325" cy="96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D98CEFA-FC56-4C71-903A-A60B4832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4210640"/>
            <a:ext cx="5098252" cy="24378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5A0DDB-A72B-4327-8D03-B8F55C7C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9484279" cy="338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2AB38104-2451-44CA-8129-CF3213C1EF08}"/>
                  </a:ext>
                </a:extLst>
              </p:cNvPr>
              <p:cNvSpPr txBox="1"/>
              <p:nvPr/>
            </p:nvSpPr>
            <p:spPr>
              <a:xfrm>
                <a:off x="1774826" y="4941168"/>
                <a:ext cx="9484279" cy="144016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sz="2000" dirty="0"/>
                  <a:t>① </a:t>
                </a:r>
                <a:r>
                  <a:rPr lang="en-US" altLang="ko-KR" sz="2000" dirty="0"/>
                  <a:t>‘N’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‘’100’, 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sz="2000" dirty="0"/>
                  <a:t>’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‘0.78’, ‘p’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/>
                  <a:t>‘0.80’</a:t>
                </a:r>
                <a:r>
                  <a:rPr lang="ko-KR" altLang="en-US" sz="2000" dirty="0"/>
                  <a:t>을 입력한다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② </a:t>
                </a:r>
                <a:r>
                  <a:rPr lang="en-US" altLang="ko-KR" sz="2000" dirty="0"/>
                  <a:t>F3</a:t>
                </a:r>
                <a:r>
                  <a:rPr lang="ko-KR" altLang="en-US" sz="2000" dirty="0"/>
                  <a:t>셀에 </a:t>
                </a:r>
                <a:r>
                  <a:rPr lang="ko-KR" altLang="en-US" sz="2000" dirty="0" err="1"/>
                  <a:t>검정통계량을</a:t>
                </a:r>
                <a:r>
                  <a:rPr lang="ko-KR" altLang="en-US" sz="2000" dirty="0"/>
                  <a:t> 구하는 계산식 </a:t>
                </a:r>
                <a:r>
                  <a:rPr lang="en-US" altLang="ko-KR" sz="2000" dirty="0"/>
                  <a:t>‘=((C3-D3)/SQRT((D3*(1-D3))/B3))’</a:t>
                </a:r>
                <a:r>
                  <a:rPr lang="ko-KR" altLang="en-US" sz="2000" dirty="0"/>
                  <a:t>을 입력한다</a:t>
                </a:r>
                <a:r>
                  <a:rPr lang="en-US" altLang="ko-KR" sz="2000" dirty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B38104-2451-44CA-8129-CF3213C1E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6" y="4941168"/>
                <a:ext cx="9484279" cy="1440160"/>
              </a:xfrm>
              <a:prstGeom prst="rect">
                <a:avLst/>
              </a:prstGeom>
              <a:blipFill>
                <a:blip r:embed="rId3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734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57788"/>
            <a:ext cx="72009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B25644-8AD1-4B8E-9107-3A86FDD4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96752"/>
            <a:ext cx="9692332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837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5349875"/>
            <a:ext cx="53324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29772A-2D2B-4CA1-99AF-2058C47F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206375"/>
            <a:ext cx="9580933" cy="357255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25B2F1-52FD-4AB4-A59F-08C9892F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340767"/>
            <a:ext cx="8856984" cy="35528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분산에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ko-KR" altLang="en-US" sz="2000" b="0" dirty="0">
                <a:solidFill>
                  <a:schemeClr val="tx1"/>
                </a:solidFill>
              </a:rPr>
              <a:t>평균에 대해 어느 정도의 산포가 나타나는지를 살펴보는 가설검정</a:t>
            </a:r>
            <a:endParaRPr lang="en-US" altLang="ko-KR" sz="20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분산에 대한 가설검정도 모집단 평균의 가설검정과 함께 많이 사용</a:t>
            </a: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0420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45"/>
          <a:stretch/>
        </p:blipFill>
        <p:spPr bwMode="auto">
          <a:xfrm>
            <a:off x="2208213" y="2973389"/>
            <a:ext cx="7632700" cy="24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EDA9A8-9542-4C84-9DCC-3147E300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7" y="4999784"/>
            <a:ext cx="3672408" cy="119414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분산에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144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772816"/>
            <a:ext cx="5916612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054D61E-7B60-4BE1-89CD-AA57EBB6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92" y="3545116"/>
            <a:ext cx="4434308" cy="314096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9BC601-7730-4752-9D86-06F3C8B9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28800"/>
            <a:ext cx="9145016" cy="2700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A9A2ED5-0A4F-46DB-980E-27182759063D}"/>
              </a:ext>
            </a:extLst>
          </p:cNvPr>
          <p:cNvGrpSpPr/>
          <p:nvPr/>
        </p:nvGrpSpPr>
        <p:grpSpPr>
          <a:xfrm>
            <a:off x="2279650" y="1412875"/>
            <a:ext cx="7348538" cy="3346450"/>
            <a:chOff x="2279650" y="1412875"/>
            <a:chExt cx="7348538" cy="3346450"/>
          </a:xfrm>
        </p:grpSpPr>
        <p:pic>
          <p:nvPicPr>
            <p:cNvPr id="63491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650" y="1412875"/>
              <a:ext cx="7348538" cy="334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DE1E8C8A-20E9-451C-859F-A758B238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5640" y="2348880"/>
              <a:ext cx="4176464" cy="3383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DBB4CDD-0471-497E-90A4-A04FD7D2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7832" y="3196293"/>
              <a:ext cx="4613598" cy="664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451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12876"/>
            <a:ext cx="64897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708275"/>
            <a:ext cx="496887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</a:t>
            </a:r>
            <a:r>
              <a:rPr lang="en-US" altLang="ko-KR" dirty="0"/>
              <a:t>(hypothesis)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주어진 사실 혹은 조사하고자 하는 사실이 어떠하다는 주장이나 추측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추정할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모수가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어떠하다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혹은 어떠할 것이다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조사자의 주장이나 추측을 일컬음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55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33976"/>
            <a:ext cx="63373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2FC4EB-A034-481C-BC58-84EC9158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489578" cy="37957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57789"/>
            <a:ext cx="676910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1FA685-D8B0-40CD-98D7-882D6B4B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99" y="1124744"/>
            <a:ext cx="8359949" cy="386750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281613"/>
            <a:ext cx="84978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41B56F-CB4F-40B0-BE59-ADFA16A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562786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68612" name="그룹 7"/>
          <p:cNvGrpSpPr>
            <a:grpSpLocks/>
          </p:cNvGrpSpPr>
          <p:nvPr/>
        </p:nvGrpSpPr>
        <p:grpSpPr bwMode="auto">
          <a:xfrm>
            <a:off x="1771650" y="5081589"/>
            <a:ext cx="7277100" cy="1341437"/>
            <a:chOff x="247800" y="5080870"/>
            <a:chExt cx="7276528" cy="1341924"/>
          </a:xfrm>
        </p:grpSpPr>
        <p:pic>
          <p:nvPicPr>
            <p:cNvPr id="6861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00" y="5080870"/>
              <a:ext cx="7276528" cy="134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466082"/>
              <a:ext cx="648072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ECB8BD3-D163-4C79-B2B6-44FB7D88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145625"/>
            <a:ext cx="8140774" cy="386283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963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281613"/>
            <a:ext cx="84978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6572896-82FA-4A5B-8B08-A4A37381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353623" cy="394705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066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5280026"/>
            <a:ext cx="5765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28399C-4F52-4FDD-9B3E-F12F6D9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63" y="1124744"/>
            <a:ext cx="8574409" cy="405137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0730117" cy="5472608"/>
          </a:xfrm>
        </p:spPr>
        <p:txBody>
          <a:bodyPr/>
          <a:lstStyle/>
          <a:p>
            <a:r>
              <a:rPr lang="ko-KR" altLang="en-US" dirty="0" err="1"/>
              <a:t>귀무가설</a:t>
            </a:r>
            <a:r>
              <a:rPr lang="en-US" altLang="ko-KR" dirty="0"/>
              <a:t>(</a:t>
            </a:r>
            <a:r>
              <a:rPr lang="ko-KR" altLang="en-US" dirty="0"/>
              <a:t>歸無假說</a:t>
            </a:r>
            <a:r>
              <a:rPr lang="en-US" altLang="ko-KR" dirty="0"/>
              <a:t>, null hypothesis)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590A31B5-9A28-4592-B09D-2E18EF7315D2}"/>
                  </a:ext>
                </a:extLst>
              </p:cNvPr>
              <p:cNvSpPr txBox="1"/>
              <p:nvPr/>
            </p:nvSpPr>
            <p:spPr>
              <a:xfrm>
                <a:off x="1127448" y="1772816"/>
                <a:ext cx="9937104" cy="30243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일반적으로 믿어온 사실을 가설로 설정한 것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 </a:t>
                </a:r>
                <a:r>
                  <a:rPr lang="ko-KR" altLang="en-US" dirty="0" err="1"/>
                  <a:t>영가설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零假設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이라고도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零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이라는 의미로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로 표기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귀무가설을</a:t>
                </a:r>
                <a:r>
                  <a:rPr lang="ko-KR" altLang="en-US" dirty="0">
                    <a:sym typeface="Wingdings" panose="05000000000000000000" pitchFamily="2" charset="2"/>
                  </a:rPr>
                  <a:t> 증명하기 위한 조 사는 하지 않는다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  <a:r>
                  <a:rPr lang="ko-KR" altLang="en-US" dirty="0">
                    <a:sym typeface="Wingdings" panose="05000000000000000000" pitchFamily="2" charset="2"/>
                  </a:rPr>
                  <a:t>연구 목적이 되는 가설에 상반되는 의미를 가지는 가설이므로 </a:t>
                </a:r>
                <a:r>
                  <a:rPr lang="en-US" altLang="ko-KR" dirty="0">
                    <a:sym typeface="Wingdings" panose="05000000000000000000" pitchFamily="2" charset="2"/>
                  </a:rPr>
                  <a:t/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</a:t>
                </a:r>
                <a:r>
                  <a:rPr lang="ko-KR" altLang="en-US" dirty="0">
                    <a:sym typeface="Wingdings" panose="05000000000000000000" pitchFamily="2" charset="2"/>
                  </a:rPr>
                  <a:t> 자체를 연구해도 어떤 의미를 찾아내긴 어렵기 때문이다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0A31B5-9A28-4592-B09D-2E18EF731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772816"/>
                <a:ext cx="9937104" cy="3024336"/>
              </a:xfrm>
              <a:prstGeom prst="rect">
                <a:avLst/>
              </a:prstGeom>
              <a:blipFill>
                <a:blip r:embed="rId2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9F1B0C-91F4-43A0-80DE-4B120B1E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5468308"/>
            <a:ext cx="5254605" cy="3530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435" y="1052736"/>
            <a:ext cx="6337630" cy="720080"/>
          </a:xfrm>
        </p:spPr>
        <p:txBody>
          <a:bodyPr/>
          <a:lstStyle/>
          <a:p>
            <a:r>
              <a:rPr lang="ko-KR" altLang="en-US" dirty="0"/>
              <a:t>대립 가설</a:t>
            </a:r>
            <a:r>
              <a:rPr lang="en-US" altLang="ko-KR" dirty="0"/>
              <a:t>(</a:t>
            </a:r>
            <a:r>
              <a:rPr lang="ko-KR" altLang="en-US" dirty="0"/>
              <a:t>代立假設</a:t>
            </a:r>
            <a:r>
              <a:rPr lang="en-US" altLang="ko-KR" dirty="0"/>
              <a:t>, </a:t>
            </a:r>
            <a:r>
              <a:rPr lang="en-US" altLang="ko-KR" dirty="0" err="1"/>
              <a:t>antihypothesis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8C8ED60E-BC82-4431-A468-62B99BD68915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9793088" cy="244827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dirty="0"/>
                  <a:t>공공연하게 사실로 받아들여진 현상에 대립되는 가설이며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연구목적이 된다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/>
                  <a:t>대립가설을 조사하여 대립가설이 지지를 받으면 큰 의미가 있다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대립가설은 연구를 통한 증명이 목적이며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표본에 근거한 강력한 증거로 입증하고자 하는 가설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연구를 진행하는 의미가 있으므로 연구가설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硏究假說</a:t>
                </a:r>
                <a:r>
                  <a:rPr lang="en-US" altLang="ko-KR" dirty="0"/>
                  <a:t>, research hypothesis) </a:t>
                </a:r>
                <a:r>
                  <a:rPr lang="ko-KR" altLang="en-US" dirty="0"/>
                  <a:t>이라고도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零</a:t>
                </a:r>
                <a:r>
                  <a:rPr lang="en-US" altLang="ko-KR" dirty="0"/>
                  <a:t>, 0)</a:t>
                </a:r>
                <a:r>
                  <a:rPr lang="ko-KR" altLang="en-US" dirty="0"/>
                  <a:t>에 반대가 된다는 의미로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으로 표기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8ED60E-BC82-4431-A468-62B99BD6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9793088" cy="2448272"/>
              </a:xfrm>
              <a:prstGeom prst="rect">
                <a:avLst/>
              </a:prstGeom>
              <a:blipFill>
                <a:blip r:embed="rId2"/>
                <a:stretch>
                  <a:fillRect l="-560" b="-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8C4359E-8928-43B6-A158-52C9262D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82" y="4005064"/>
            <a:ext cx="59245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8ED60E-BC82-4431-A468-62B99BD68915}"/>
              </a:ext>
            </a:extLst>
          </p:cNvPr>
          <p:cNvSpPr txBox="1"/>
          <p:nvPr/>
        </p:nvSpPr>
        <p:spPr>
          <a:xfrm>
            <a:off x="658913" y="994742"/>
            <a:ext cx="9793088" cy="42344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dirty="0"/>
              <a:t>통계적 판단 </a:t>
            </a:r>
            <a:r>
              <a:rPr lang="en-US" altLang="ko-KR" dirty="0"/>
              <a:t>= </a:t>
            </a:r>
            <a:r>
              <a:rPr lang="ko-KR" altLang="en-US" dirty="0"/>
              <a:t>가설을 검정한다는 의미</a:t>
            </a:r>
            <a:endParaRPr lang="en-US" altLang="ko-KR" dirty="0"/>
          </a:p>
          <a:p>
            <a:r>
              <a:rPr lang="ko-KR" altLang="en-US" dirty="0"/>
              <a:t>가설검정은 통계량으로 </a:t>
            </a:r>
            <a:r>
              <a:rPr lang="ko-KR" altLang="en-US" dirty="0" err="1"/>
              <a:t>모수를</a:t>
            </a:r>
            <a:r>
              <a:rPr lang="ko-KR" altLang="en-US" dirty="0"/>
              <a:t> 추정하는 과정</a:t>
            </a:r>
            <a:endParaRPr lang="en-US" altLang="ko-KR" dirty="0"/>
          </a:p>
          <a:p>
            <a:r>
              <a:rPr lang="ko-KR" altLang="ko-KR" dirty="0"/>
              <a:t>∴</a:t>
            </a:r>
            <a:r>
              <a:rPr lang="ko-KR" altLang="en-US" dirty="0"/>
              <a:t> 아무리 정확히 추정하더라도 가설과 </a:t>
            </a:r>
            <a:r>
              <a:rPr lang="ko-KR" altLang="en-US" dirty="0" err="1"/>
              <a:t>모수</a:t>
            </a:r>
            <a:r>
              <a:rPr lang="ko-KR" altLang="en-US" dirty="0"/>
              <a:t> 사이에는 항상 오차가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모수를</a:t>
            </a:r>
            <a:r>
              <a:rPr lang="ko-KR" altLang="en-US" dirty="0"/>
              <a:t> 추정할 때는 항상 오류 가능성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을 제시해야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통계적 의사결정에서 틀리지 않는 것이 목적이라면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추정된 </a:t>
            </a:r>
            <a:r>
              <a:rPr lang="ko-KR" altLang="en-US" dirty="0" err="1"/>
              <a:t>모수의</a:t>
            </a:r>
            <a:r>
              <a:rPr lang="ko-KR" altLang="en-US" dirty="0"/>
              <a:t> 틀릴 확률을 낮게 잡으면 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오차를 최소한으로 줄여 </a:t>
            </a:r>
            <a:r>
              <a:rPr lang="en-US" altLang="ko-KR" dirty="0"/>
              <a:t>0</a:t>
            </a:r>
            <a:r>
              <a:rPr lang="ko-KR" altLang="en-US" dirty="0"/>
              <a:t>에 가깝게 만들어야 의사결정의 실패를 줄일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의사결정의 오류와 상 관없이 특정한 수치를 도출하는 것이 목적이라면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표본으로부터 계산한 결과를 정확하게 제시하면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37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6812</TotalTime>
  <Words>932</Words>
  <Application>Microsoft Office PowerPoint</Application>
  <PresentationFormat>와이드스크린</PresentationFormat>
  <Paragraphs>192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굴림</vt:lpstr>
      <vt:lpstr>Cambria Math</vt:lpstr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목 차</vt:lpstr>
      <vt:lpstr>PowerPoint 프레젠테이션</vt:lpstr>
      <vt:lpstr>가설검정과 유의수준</vt:lpstr>
      <vt:lpstr>가설검정</vt:lpstr>
      <vt:lpstr>가설검정</vt:lpstr>
      <vt:lpstr>가설검정</vt:lpstr>
      <vt:lpstr>가설검정의 오류</vt:lpstr>
      <vt:lpstr>가설검정의 오류</vt:lpstr>
      <vt:lpstr>가설검정의 오류</vt:lpstr>
      <vt:lpstr>양측검정과 단측검정</vt:lpstr>
      <vt:lpstr>양측검정과 단측검정</vt:lpstr>
      <vt:lpstr>양측검정과 단측검정</vt:lpstr>
      <vt:lpstr>가설검정의 절차</vt:lpstr>
      <vt:lpstr>가설검정의 절차</vt:lpstr>
      <vt:lpstr>가설검정의 절차</vt:lpstr>
      <vt:lpstr>가설검정의 절차</vt:lpstr>
      <vt:lpstr>가설검정의 기본 요소</vt:lpstr>
      <vt:lpstr>PowerPoint 프레젠테이션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 (예제 풀이)</vt:lpstr>
      <vt:lpstr>모분산을 아는 경우의 가설검정 (예제 Excel 풀이)</vt:lpstr>
      <vt:lpstr>모분산을 아는 경우의 가설검정 (예제 Excel 풀이)</vt:lpstr>
      <vt:lpstr>모분산을 모르는 경우의 가설검정</vt:lpstr>
      <vt:lpstr>모분산을 모르는 경우의 가설검정</vt:lpstr>
      <vt:lpstr>모분산을 모르는 경우의 가설검정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PowerPoint 프레젠테이션</vt:lpstr>
      <vt:lpstr>모집단 비율의 가설검정</vt:lpstr>
      <vt:lpstr>모집단 비율의 가설검정</vt:lpstr>
      <vt:lpstr>모집단 비율의 가설검정</vt:lpstr>
      <vt:lpstr>모집단 비율의 가설검정 (예제 풀이)</vt:lpstr>
      <vt:lpstr>모집단 비율의 가설검정 (예제 Excel 풀이)</vt:lpstr>
      <vt:lpstr>모집단 비율의 가설검정 (예제 Excel 풀이)</vt:lpstr>
      <vt:lpstr>모집단 비율의 가설검정 (예제 Excel 풀이)</vt:lpstr>
      <vt:lpstr>모집단 비율의 가설검정 (예제 Excel 풀이_완료)</vt:lpstr>
      <vt:lpstr>모집단 분산의 가설검정</vt:lpstr>
      <vt:lpstr>모집단 분산의 가설검정</vt:lpstr>
      <vt:lpstr>모집단 분산의 가설검정</vt:lpstr>
      <vt:lpstr>모집단 분산의 가설검정 (예제 풀이)</vt:lpstr>
      <vt:lpstr>모집단 분산의 가설검정 (예제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풀이_완료)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496</cp:revision>
  <dcterms:created xsi:type="dcterms:W3CDTF">2012-07-11T10:23:22Z</dcterms:created>
  <dcterms:modified xsi:type="dcterms:W3CDTF">2021-03-02T01:33:36Z</dcterms:modified>
</cp:coreProperties>
</file>